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60" r:id="rId6"/>
    <p:sldId id="261" r:id="rId7"/>
    <p:sldId id="262" r:id="rId8"/>
    <p:sldId id="257"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8" r:id="rId23"/>
    <p:sldId id="279" r:id="rId24"/>
    <p:sldId id="276" r:id="rId25"/>
    <p:sldId id="277" r:id="rId26"/>
    <p:sldId id="258" r:id="rId27"/>
    <p:sldId id="280"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428B786C-AC3A-492C-B9E0-8A36A87986F1}" type="datetimeFigureOut">
              <a:rPr lang="ms-MY" smtClean="0"/>
              <a:t>22/03/2015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5FD70BB3-FFFC-4CBE-8088-714F45345267}" type="slidenum">
              <a:rPr lang="ms-MY" smtClean="0"/>
              <a:t>‹#›</a:t>
            </a:fld>
            <a:endParaRPr lang="ms-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428B786C-AC3A-492C-B9E0-8A36A87986F1}" type="datetimeFigureOut">
              <a:rPr lang="ms-MY" smtClean="0"/>
              <a:t>22/03/2015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5FD70BB3-FFFC-4CBE-8088-714F45345267}" type="slidenum">
              <a:rPr lang="ms-MY" smtClean="0"/>
              <a:t>‹#›</a:t>
            </a:fld>
            <a:endParaRPr lang="ms-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428B786C-AC3A-492C-B9E0-8A36A87986F1}" type="datetimeFigureOut">
              <a:rPr lang="ms-MY" smtClean="0"/>
              <a:t>22/03/2015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5FD70BB3-FFFC-4CBE-8088-714F45345267}" type="slidenum">
              <a:rPr lang="ms-MY" smtClean="0"/>
              <a:t>‹#›</a:t>
            </a:fld>
            <a:endParaRPr lang="ms-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3/22/2015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95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3/22/2015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97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3/22/2015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050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3/22/2015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164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9D353-7D81-40F9-A618-D580428F5688}" type="datetimeFigureOut">
              <a:rPr lang="en-US" smtClean="0">
                <a:solidFill>
                  <a:prstClr val="black">
                    <a:tint val="75000"/>
                  </a:prstClr>
                </a:solidFill>
              </a:rPr>
              <a:pPr/>
              <a:t>3/22/2015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982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9D353-7D81-40F9-A618-D580428F5688}" type="datetimeFigureOut">
              <a:rPr lang="en-US" smtClean="0">
                <a:solidFill>
                  <a:prstClr val="black">
                    <a:tint val="75000"/>
                  </a:prstClr>
                </a:solidFill>
              </a:rPr>
              <a:pPr/>
              <a:t>3/22/2015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670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9D353-7D81-40F9-A618-D580428F5688}" type="datetimeFigureOut">
              <a:rPr lang="en-US" smtClean="0">
                <a:solidFill>
                  <a:prstClr val="black">
                    <a:tint val="75000"/>
                  </a:prstClr>
                </a:solidFill>
              </a:rPr>
              <a:pPr/>
              <a:t>3/22/2015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497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3/22/2015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68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428B786C-AC3A-492C-B9E0-8A36A87986F1}" type="datetimeFigureOut">
              <a:rPr lang="ms-MY" smtClean="0"/>
              <a:t>22/03/2015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5FD70BB3-FFFC-4CBE-8088-714F45345267}" type="slidenum">
              <a:rPr lang="ms-MY" smtClean="0"/>
              <a:t>‹#›</a:t>
            </a:fld>
            <a:endParaRPr lang="ms-MY"/>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3/22/2015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656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3/22/2015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47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3/22/2015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637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AD55FC5-1BCD-420F-978B-A3F7CF342F2F}" type="datetimeFigureOut">
              <a:rPr lang="ms-MY" smtClean="0">
                <a:solidFill>
                  <a:prstClr val="black">
                    <a:tint val="75000"/>
                  </a:prstClr>
                </a:solidFill>
              </a:rPr>
              <a:pPr/>
              <a:t>22/03/2015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19710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D55FC5-1BCD-420F-978B-A3F7CF342F2F}" type="datetimeFigureOut">
              <a:rPr lang="ms-MY" smtClean="0">
                <a:solidFill>
                  <a:prstClr val="black">
                    <a:tint val="75000"/>
                  </a:prstClr>
                </a:solidFill>
              </a:rPr>
              <a:pPr/>
              <a:t>22/03/2015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43039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D55FC5-1BCD-420F-978B-A3F7CF342F2F}" type="datetimeFigureOut">
              <a:rPr lang="ms-MY" smtClean="0">
                <a:solidFill>
                  <a:prstClr val="black">
                    <a:tint val="75000"/>
                  </a:prstClr>
                </a:solidFill>
              </a:rPr>
              <a:pPr/>
              <a:t>22/03/2015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15736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AD55FC5-1BCD-420F-978B-A3F7CF342F2F}" type="datetimeFigureOut">
              <a:rPr lang="ms-MY" smtClean="0">
                <a:solidFill>
                  <a:prstClr val="black">
                    <a:tint val="75000"/>
                  </a:prstClr>
                </a:solidFill>
              </a:rPr>
              <a:pPr/>
              <a:t>22/03/2015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525801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AD55FC5-1BCD-420F-978B-A3F7CF342F2F}" type="datetimeFigureOut">
              <a:rPr lang="ms-MY" smtClean="0">
                <a:solidFill>
                  <a:prstClr val="black">
                    <a:tint val="75000"/>
                  </a:prstClr>
                </a:solidFill>
              </a:rPr>
              <a:pPr/>
              <a:t>22/03/2015</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05706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AD55FC5-1BCD-420F-978B-A3F7CF342F2F}" type="datetimeFigureOut">
              <a:rPr lang="ms-MY" smtClean="0">
                <a:solidFill>
                  <a:prstClr val="black">
                    <a:tint val="75000"/>
                  </a:prstClr>
                </a:solidFill>
              </a:rPr>
              <a:pPr/>
              <a:t>22/03/2015</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17324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55FC5-1BCD-420F-978B-A3F7CF342F2F}" type="datetimeFigureOut">
              <a:rPr lang="ms-MY" smtClean="0">
                <a:solidFill>
                  <a:prstClr val="black">
                    <a:tint val="75000"/>
                  </a:prstClr>
                </a:solidFill>
              </a:rPr>
              <a:pPr/>
              <a:t>22/03/2015</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92974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8B786C-AC3A-492C-B9E0-8A36A87986F1}" type="datetimeFigureOut">
              <a:rPr lang="ms-MY" smtClean="0"/>
              <a:t>22/03/2015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5FD70BB3-FFFC-4CBE-8088-714F45345267}" type="slidenum">
              <a:rPr lang="ms-MY" smtClean="0"/>
              <a:t>‹#›</a:t>
            </a:fld>
            <a:endParaRPr lang="ms-MY"/>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D55FC5-1BCD-420F-978B-A3F7CF342F2F}" type="datetimeFigureOut">
              <a:rPr lang="ms-MY" smtClean="0">
                <a:solidFill>
                  <a:prstClr val="black">
                    <a:tint val="75000"/>
                  </a:prstClr>
                </a:solidFill>
              </a:rPr>
              <a:pPr/>
              <a:t>22/03/2015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354997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D55FC5-1BCD-420F-978B-A3F7CF342F2F}" type="datetimeFigureOut">
              <a:rPr lang="ms-MY" smtClean="0">
                <a:solidFill>
                  <a:prstClr val="black">
                    <a:tint val="75000"/>
                  </a:prstClr>
                </a:solidFill>
              </a:rPr>
              <a:pPr/>
              <a:t>22/03/2015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93163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D55FC5-1BCD-420F-978B-A3F7CF342F2F}" type="datetimeFigureOut">
              <a:rPr lang="ms-MY" smtClean="0">
                <a:solidFill>
                  <a:prstClr val="black">
                    <a:tint val="75000"/>
                  </a:prstClr>
                </a:solidFill>
              </a:rPr>
              <a:pPr/>
              <a:t>22/03/2015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315369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D55FC5-1BCD-420F-978B-A3F7CF342F2F}" type="datetimeFigureOut">
              <a:rPr lang="ms-MY" smtClean="0">
                <a:solidFill>
                  <a:prstClr val="black">
                    <a:tint val="75000"/>
                  </a:prstClr>
                </a:solidFill>
              </a:rPr>
              <a:pPr/>
              <a:t>22/03/2015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2077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428B786C-AC3A-492C-B9E0-8A36A87986F1}" type="datetimeFigureOut">
              <a:rPr lang="ms-MY" smtClean="0"/>
              <a:t>22/03/2015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5FD70BB3-FFFC-4CBE-8088-714F45345267}" type="slidenum">
              <a:rPr lang="ms-MY" smtClean="0"/>
              <a:t>‹#›</a:t>
            </a:fld>
            <a:endParaRPr lang="ms-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428B786C-AC3A-492C-B9E0-8A36A87986F1}" type="datetimeFigureOut">
              <a:rPr lang="ms-MY" smtClean="0"/>
              <a:t>22/03/2015</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5FD70BB3-FFFC-4CBE-8088-714F45345267}" type="slidenum">
              <a:rPr lang="ms-MY" smtClean="0"/>
              <a:t>‹#›</a:t>
            </a:fld>
            <a:endParaRPr lang="ms-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428B786C-AC3A-492C-B9E0-8A36A87986F1}" type="datetimeFigureOut">
              <a:rPr lang="ms-MY" smtClean="0"/>
              <a:t>22/03/2015</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5FD70BB3-FFFC-4CBE-8088-714F45345267}" type="slidenum">
              <a:rPr lang="ms-MY" smtClean="0"/>
              <a:t>‹#›</a:t>
            </a:fld>
            <a:endParaRPr lang="ms-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B786C-AC3A-492C-B9E0-8A36A87986F1}" type="datetimeFigureOut">
              <a:rPr lang="ms-MY" smtClean="0"/>
              <a:t>22/03/2015</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5FD70BB3-FFFC-4CBE-8088-714F45345267}" type="slidenum">
              <a:rPr lang="ms-MY" smtClean="0"/>
              <a:t>‹#›</a:t>
            </a:fld>
            <a:endParaRPr lang="ms-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B786C-AC3A-492C-B9E0-8A36A87986F1}" type="datetimeFigureOut">
              <a:rPr lang="ms-MY" smtClean="0"/>
              <a:t>22/03/2015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5FD70BB3-FFFC-4CBE-8088-714F45345267}" type="slidenum">
              <a:rPr lang="ms-MY" smtClean="0"/>
              <a:t>‹#›</a:t>
            </a:fld>
            <a:endParaRPr lang="ms-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B786C-AC3A-492C-B9E0-8A36A87986F1}" type="datetimeFigureOut">
              <a:rPr lang="ms-MY" smtClean="0"/>
              <a:t>22/03/2015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5FD70BB3-FFFC-4CBE-8088-714F45345267}" type="slidenum">
              <a:rPr lang="ms-MY" smtClean="0"/>
              <a:t>‹#›</a:t>
            </a:fld>
            <a:endParaRPr lang="ms-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B786C-AC3A-492C-B9E0-8A36A87986F1}" type="datetimeFigureOut">
              <a:rPr lang="ms-MY" smtClean="0"/>
              <a:t>22/03/2015</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70BB3-FFFC-4CBE-8088-714F45345267}" type="slidenum">
              <a:rPr lang="ms-MY" smtClean="0"/>
              <a:t>‹#›</a:t>
            </a:fld>
            <a:endParaRPr lang="ms-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9D353-7D81-40F9-A618-D580428F5688}" type="datetimeFigureOut">
              <a:rPr lang="en-US" smtClean="0">
                <a:solidFill>
                  <a:prstClr val="black">
                    <a:tint val="75000"/>
                  </a:prstClr>
                </a:solidFill>
              </a:rPr>
              <a:pPr/>
              <a:t>3/22/2015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569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55FC5-1BCD-420F-978B-A3F7CF342F2F}" type="datetimeFigureOut">
              <a:rPr lang="ms-MY" smtClean="0">
                <a:solidFill>
                  <a:prstClr val="black">
                    <a:tint val="75000"/>
                  </a:prstClr>
                </a:solidFill>
              </a:rPr>
              <a:pPr/>
              <a:t>22/03/2015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F55A4-EE70-4B81-A5D3-B26D134AAC9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904355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8603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85800" y="116632"/>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Baqarah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38</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14378"/>
            <a:ext cx="9144000" cy="1631216"/>
          </a:xfrm>
          <a:prstGeom prst="rect">
            <a:avLst/>
          </a:prstGeom>
          <a:solidFill>
            <a:schemeClr val="accent6">
              <a:lumMod val="75000"/>
              <a:alpha val="23000"/>
            </a:schemeClr>
          </a:solidFill>
        </p:spPr>
        <p:txBody>
          <a:bodyPr wrap="square">
            <a:spAutoFit/>
          </a:bodyPr>
          <a:lstStyle/>
          <a:p>
            <a:pPr algn="ctr"/>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قُلْنَا اهْبِطُواْ مِنْهَا جَمِيعاً فَإِمَّا يَأْتِيَنَّكُم مِّنِّي هُدًى فَمَن تَبِعَ هُدَايَ فَلاَ خَوْفٌ عَلَيْهِمْ وَلاَ هُمْ يَحْزَنُونَ</a:t>
            </a:r>
            <a:endParaRPr lang="ms-MY" sz="5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32" y="3580476"/>
            <a:ext cx="9144000" cy="2308324"/>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Kami</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berfirman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lagi</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Turunlah</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kamu</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semuanya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dari</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syurga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itu</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Kemudian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jika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datang</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kepada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kamu</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petunjuk</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dari</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-Ku,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maka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sesiapa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mengikuti</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petunjuk</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-Ku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itu</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nescaya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tidak</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ada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kebimbangan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dari</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sesuatu</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tidak</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baik</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terhadap</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mereka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mereka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pula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tidak</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akan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berdukacita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endParaRPr kumimoji="0" lang="en-US" sz="28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912924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51711" y="457200"/>
            <a:ext cx="8057912" cy="553998"/>
          </a:xfrm>
          <a:prstGeom prst="rect">
            <a:avLst/>
          </a:prstGeom>
        </p:spPr>
        <p:txBody>
          <a:bodyPr wrap="none">
            <a:spAutoFit/>
          </a:bodyPr>
          <a:lstStyle/>
          <a:p>
            <a:pPr algn="ct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Adakah</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kembali</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syurga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p:txBody>
      </p:sp>
      <p:sp>
        <p:nvSpPr>
          <p:cNvPr id="4" name="AutoShape 9"/>
          <p:cNvSpPr>
            <a:spLocks noChangeArrowheads="1"/>
          </p:cNvSpPr>
          <p:nvPr/>
        </p:nvSpPr>
        <p:spPr bwMode="auto">
          <a:xfrm>
            <a:off x="571470" y="1743084"/>
            <a:ext cx="8143933" cy="785818"/>
          </a:xfrm>
          <a:prstGeom prst="roundRect">
            <a:avLst>
              <a:gd name="adj" fmla="val 16667"/>
            </a:avLst>
          </a:prstGeom>
          <a:solidFill>
            <a:srgbClr val="C00000">
              <a:alpha val="59000"/>
            </a:srgbClr>
          </a:solidFill>
          <a:ln w="28575">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Semua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mempunyai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peluang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syurga</a:t>
            </a:r>
            <a:endParaRPr lang="en-US" sz="2400" b="1" dirty="0">
              <a:ln w="952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5" name="AutoShape 9"/>
          <p:cNvSpPr>
            <a:spLocks noChangeArrowheads="1"/>
          </p:cNvSpPr>
          <p:nvPr/>
        </p:nvSpPr>
        <p:spPr bwMode="auto">
          <a:xfrm>
            <a:off x="571472" y="2671778"/>
            <a:ext cx="8143932" cy="785818"/>
          </a:xfrm>
          <a:prstGeom prst="roundRect">
            <a:avLst>
              <a:gd name="adj" fmla="val 16667"/>
            </a:avLst>
          </a:prstGeom>
          <a:solidFill>
            <a:srgbClr val="00B0F0">
              <a:alpha val="59000"/>
            </a:srgbClr>
          </a:solidFill>
          <a:ln w="28575">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bergantung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kehidupan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semasa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dunia</a:t>
            </a:r>
            <a:endParaRPr lang="en-US" sz="2400" b="1" dirty="0">
              <a:ln w="952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6" name="AutoShape 9"/>
          <p:cNvSpPr>
            <a:spLocks noChangeArrowheads="1"/>
          </p:cNvSpPr>
          <p:nvPr/>
        </p:nvSpPr>
        <p:spPr bwMode="auto">
          <a:xfrm>
            <a:off x="500034" y="3600472"/>
            <a:ext cx="8215370" cy="1071570"/>
          </a:xfrm>
          <a:prstGeom prst="roundRect">
            <a:avLst>
              <a:gd name="adj" fmla="val 16667"/>
            </a:avLst>
          </a:prstGeom>
          <a:solidFill>
            <a:srgbClr val="C00000">
              <a:alpha val="59000"/>
            </a:srgbClr>
          </a:solidFill>
          <a:ln w="28575">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bergantung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bekalan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bawa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endParaRPr lang="en-US" sz="2400" b="1" dirty="0">
              <a:ln w="952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7" name="AutoShape 9"/>
          <p:cNvSpPr>
            <a:spLocks noChangeArrowheads="1"/>
          </p:cNvSpPr>
          <p:nvPr/>
        </p:nvSpPr>
        <p:spPr bwMode="auto">
          <a:xfrm>
            <a:off x="500034" y="4814918"/>
            <a:ext cx="8215370" cy="1357322"/>
          </a:xfrm>
          <a:prstGeom prst="roundRect">
            <a:avLst>
              <a:gd name="adj" fmla="val 16667"/>
            </a:avLst>
          </a:prstGeom>
          <a:solidFill>
            <a:srgbClr val="00B0F0">
              <a:alpha val="59000"/>
            </a:srgbClr>
          </a:solidFill>
          <a:ln w="28575">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susah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menuju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syurga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bergantung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sikap</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pendekatan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kehidupan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dunia</a:t>
            </a:r>
            <a:endParaRPr lang="en-US" sz="2400" b="1" dirty="0">
              <a:ln w="952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912924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14348" y="188640"/>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Lail</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5-7</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34714"/>
            <a:ext cx="9144000" cy="1754326"/>
          </a:xfrm>
          <a:prstGeom prst="rect">
            <a:avLst/>
          </a:prstGeom>
          <a:solidFill>
            <a:schemeClr val="accent6">
              <a:lumMod val="75000"/>
              <a:alpha val="23000"/>
            </a:schemeClr>
          </a:solidFill>
        </p:spPr>
        <p:txBody>
          <a:bodyPr wrap="square">
            <a:spAutoFit/>
          </a:bodyPr>
          <a:lstStyle/>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فَأَمَّا مَن أَعْطَى وَاتَّقَى، وَصَدَّقَ بِالْحُسْنَى، فَسَنُيَسِّرُهُ لِلْيُسْرَى</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0" y="4389172"/>
            <a:ext cx="9144000" cy="1938992"/>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Adapun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orang</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memberikan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apa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ada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padanya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jalan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kebaikan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bertakwa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Serta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ia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mengakui</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dengan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yakin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akan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perkara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baik</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Maka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sesungguhnya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Kami</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akan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memberikannya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kemudahan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untuk</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mendapat</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kesenangan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Syurga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t>
            </a:r>
            <a:endParaRPr kumimoji="0" lang="en-US" sz="28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912924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AutoShape 9"/>
          <p:cNvSpPr>
            <a:spLocks noChangeArrowheads="1"/>
          </p:cNvSpPr>
          <p:nvPr/>
        </p:nvSpPr>
        <p:spPr bwMode="auto">
          <a:xfrm>
            <a:off x="500034" y="1928802"/>
            <a:ext cx="8286808" cy="1008112"/>
          </a:xfrm>
          <a:prstGeom prst="roundRect">
            <a:avLst>
              <a:gd name="adj" fmla="val 16667"/>
            </a:avLst>
          </a:prstGeom>
          <a:solidFill>
            <a:srgbClr val="C00000">
              <a:alpha val="32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Seseorang</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dermawan</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4" name="Rounded Rectangle 3"/>
          <p:cNvSpPr/>
          <p:nvPr/>
        </p:nvSpPr>
        <p:spPr>
          <a:xfrm>
            <a:off x="428596" y="3071810"/>
            <a:ext cx="8429684" cy="866376"/>
          </a:xfrm>
          <a:prstGeom prst="roundRect">
            <a:avLst>
              <a:gd name="adj" fmla="val 351"/>
            </a:avLst>
          </a:prstGeom>
          <a:solidFill>
            <a:srgbClr val="002060">
              <a:alpha val="67000"/>
            </a:srgb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Seseorang</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bertaqwa</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Curved Left Arrow 4"/>
          <p:cNvSpPr/>
          <p:nvPr/>
        </p:nvSpPr>
        <p:spPr>
          <a:xfrm rot="20624018">
            <a:off x="8315193" y="2493163"/>
            <a:ext cx="596814" cy="1231915"/>
          </a:xfrm>
          <a:prstGeom prst="curvedLeftArrow">
            <a:avLst/>
          </a:prstGeom>
          <a:solidFill>
            <a:schemeClr val="bg1"/>
          </a:solidFill>
          <a:ln>
            <a:solidFill>
              <a:srgbClr val="7B25AB"/>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
        <p:nvSpPr>
          <p:cNvPr id="6" name="AutoShape 9"/>
          <p:cNvSpPr>
            <a:spLocks noChangeArrowheads="1"/>
          </p:cNvSpPr>
          <p:nvPr/>
        </p:nvSpPr>
        <p:spPr bwMode="auto">
          <a:xfrm>
            <a:off x="357158" y="4071942"/>
            <a:ext cx="8501122" cy="1008112"/>
          </a:xfrm>
          <a:prstGeom prst="roundRect">
            <a:avLst>
              <a:gd name="adj" fmla="val 16667"/>
            </a:avLst>
          </a:prstGeom>
          <a:solidFill>
            <a:srgbClr val="C00000">
              <a:alpha val="32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Seseorang</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berpegang</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teguh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kalimah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tauhid</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7" name="Rounded Rectangle 6"/>
          <p:cNvSpPr/>
          <p:nvPr/>
        </p:nvSpPr>
        <p:spPr>
          <a:xfrm>
            <a:off x="428596" y="5214950"/>
            <a:ext cx="8358246" cy="1071570"/>
          </a:xfrm>
          <a:prstGeom prst="roundRect">
            <a:avLst>
              <a:gd name="adj" fmla="val 351"/>
            </a:avLst>
          </a:prstGeom>
          <a:solidFill>
            <a:srgbClr val="002060">
              <a:alpha val="67000"/>
            </a:srgb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Seseorang</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meyakini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keEsaan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melakukan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soleh</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Curved Left Arrow 7"/>
          <p:cNvSpPr/>
          <p:nvPr/>
        </p:nvSpPr>
        <p:spPr>
          <a:xfrm rot="20624018">
            <a:off x="8367423" y="4840856"/>
            <a:ext cx="596814" cy="1171206"/>
          </a:xfrm>
          <a:prstGeom prst="curvedLeftArrow">
            <a:avLst/>
          </a:prstGeom>
          <a:solidFill>
            <a:schemeClr val="bg1"/>
          </a:solidFill>
          <a:ln>
            <a:solidFill>
              <a:srgbClr val="7B25AB"/>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
        <p:nvSpPr>
          <p:cNvPr id="9" name="Curved Left Arrow 8"/>
          <p:cNvSpPr/>
          <p:nvPr/>
        </p:nvSpPr>
        <p:spPr>
          <a:xfrm rot="20624018">
            <a:off x="8448171" y="3640533"/>
            <a:ext cx="596814" cy="1302590"/>
          </a:xfrm>
          <a:prstGeom prst="curvedLeftArrow">
            <a:avLst/>
          </a:prstGeom>
          <a:solidFill>
            <a:schemeClr val="bg1"/>
          </a:solidFill>
          <a:ln>
            <a:solidFill>
              <a:srgbClr val="7B25AB"/>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
        <p:nvSpPr>
          <p:cNvPr id="10" name="Rectangle 9"/>
          <p:cNvSpPr/>
          <p:nvPr/>
        </p:nvSpPr>
        <p:spPr>
          <a:xfrm>
            <a:off x="323528" y="188893"/>
            <a:ext cx="8496944" cy="954107"/>
          </a:xfrm>
          <a:prstGeom prst="rect">
            <a:avLst/>
          </a:prstGeom>
        </p:spPr>
        <p:txBody>
          <a:bodyPr wrap="square">
            <a:spAutoFit/>
          </a:bodyPr>
          <a:lstStyle/>
          <a:p>
            <a:pPr algn="ct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Allah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mempermudahkan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jalan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syurga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melalui</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rahmatNya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MY" sz="2800" b="1" dirty="0"/>
          </a:p>
        </p:txBody>
      </p:sp>
    </p:spTree>
    <p:extLst>
      <p:ext uri="{BB962C8B-B14F-4D97-AF65-F5344CB8AC3E}">
        <p14:creationId xmlns:p14="http://schemas.microsoft.com/office/powerpoint/2010/main" val="3912924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85786" y="116632"/>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an-</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Nahl</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97</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45392"/>
            <a:ext cx="9144000" cy="1569660"/>
          </a:xfrm>
          <a:prstGeom prst="rect">
            <a:avLst/>
          </a:prstGeom>
          <a:solidFill>
            <a:schemeClr val="accent6">
              <a:lumMod val="75000"/>
              <a:alpha val="23000"/>
            </a:schemeClr>
          </a:solidFill>
        </p:spPr>
        <p:txBody>
          <a:bodyPr wrap="square">
            <a:spAutoFit/>
          </a:bodyPr>
          <a:lstStyle/>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مَنْ عَمِلَ صَالِحًا مِّن ذَكَرٍ أَوْ أُنثَى وَهُوَ مُؤْمِنٌ فَلَنُحْيِيَنَّهُ حَيَاةً طَيِّبَةً وَلَنَجْزِيَنَّهُمْ أَجْرَهُم بِأَحْسَنِ مَا كَانُواْ يَعْمَلُونَ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0" y="3617094"/>
            <a:ext cx="9144000" cy="2308324"/>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Sesiapa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beramal</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salih</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dari</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lelaki</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atau</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perempuan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sedang</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ia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beriman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maka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sesungguhnya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Kami</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akan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menghidupkan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dia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dengan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kehidupan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baik</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sesungguhnya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Kami</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akan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membalas</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mereka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dengan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pahala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lebih</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baik</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dari</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apa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mereka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telah</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kerjakan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endParaRPr kumimoji="0" lang="en-US" sz="28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912924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33400" y="332656"/>
            <a:ext cx="8105804" cy="523220"/>
          </a:xfrm>
          <a:prstGeom prst="rect">
            <a:avLst/>
          </a:prstGeom>
        </p:spPr>
        <p:txBody>
          <a:bodyPr wrap="square">
            <a:spAutoFit/>
          </a:bodyPr>
          <a:lstStyle/>
          <a:p>
            <a:pPr algn="ct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boleh</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membawa</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syurga</a:t>
            </a:r>
            <a:endParaRPr lang="en-US" sz="2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0" y="2700248"/>
            <a:ext cx="9144000" cy="1714512"/>
          </a:xfrm>
          <a:prstGeom prst="snip2SameRect">
            <a:avLst>
              <a:gd name="adj1" fmla="val 10248"/>
              <a:gd name="adj2" fmla="val 10862"/>
            </a:avLst>
          </a:prstGeom>
          <a:gradFill flip="none" rotWithShape="1">
            <a:gsLst>
              <a:gs pos="5600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b="1" dirty="0" smtClean="0">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مَن جَآءَ بِالْحَسَنَةِ فَلَهُ عَشْرُ أَمْثَالِهَا وَمَن جَاءَ بِالسَّيِّئَةِ فَلاَ يُجْزَى إِلاَّ مِثْلَهَا وَهُمْ لاَ يُظْلَمُونَ</a:t>
            </a:r>
            <a:endParaRPr lang="ms-MY" sz="4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AutoShape 9"/>
          <p:cNvSpPr>
            <a:spLocks noChangeArrowheads="1"/>
          </p:cNvSpPr>
          <p:nvPr/>
        </p:nvSpPr>
        <p:spPr bwMode="auto">
          <a:xfrm>
            <a:off x="1000100" y="1414364"/>
            <a:ext cx="7286676" cy="1143008"/>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an’am</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160</a:t>
            </a:r>
          </a:p>
        </p:txBody>
      </p:sp>
      <p:sp>
        <p:nvSpPr>
          <p:cNvPr id="6" name="Snip Same Side Corner Rectangle 5"/>
          <p:cNvSpPr/>
          <p:nvPr/>
        </p:nvSpPr>
        <p:spPr>
          <a:xfrm>
            <a:off x="214282" y="1128612"/>
            <a:ext cx="2071702" cy="928694"/>
          </a:xfrm>
          <a:prstGeom prst="snip2SameRect">
            <a:avLst>
              <a:gd name="adj1" fmla="val 10248"/>
              <a:gd name="adj2" fmla="val 10862"/>
            </a:avLst>
          </a:prstGeom>
          <a:gradFill flip="none" rotWithShape="1">
            <a:gsLst>
              <a:gs pos="5600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PERTAMA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1"/>
          <p:cNvSpPr>
            <a:spLocks noChangeArrowheads="1"/>
          </p:cNvSpPr>
          <p:nvPr/>
        </p:nvSpPr>
        <p:spPr bwMode="auto">
          <a:xfrm>
            <a:off x="0" y="4444408"/>
            <a:ext cx="9144000" cy="2308324"/>
          </a:xfrm>
          <a:prstGeom prst="rect">
            <a:avLst/>
          </a:prstGeom>
          <a:solidFill>
            <a:srgbClr val="00B0F0">
              <a:alpha val="43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Sesiapa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membawa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amal</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kebaikan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pada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hari</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kiamat</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maka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baginya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balasan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sepuluh</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kali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ganda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dari</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kebaikan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sama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dengannya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sesiapa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membawa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amal</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kejahatan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maka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dia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tidak</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dibalas</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melainkan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kejahatan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sama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dengannya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sedangkan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mereka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tidak</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dianiayai</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sedikitpun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endParaRPr kumimoji="0" lang="en-US" sz="28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912924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Snip Same Side Corner Rectangle 2"/>
          <p:cNvSpPr/>
          <p:nvPr/>
        </p:nvSpPr>
        <p:spPr>
          <a:xfrm>
            <a:off x="466668" y="1938350"/>
            <a:ext cx="8143932" cy="2071702"/>
          </a:xfrm>
          <a:prstGeom prst="snip2SameRect">
            <a:avLst>
              <a:gd name="adj1" fmla="val 10248"/>
              <a:gd name="adj2" fmla="val 10862"/>
            </a:avLst>
          </a:prstGeom>
          <a:gradFill flip="none" rotWithShape="1">
            <a:gsLst>
              <a:gs pos="5600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4400" b="1" dirty="0" smtClean="0">
                <a:solidFill>
                  <a:schemeClr val="bg1"/>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بَيْنَمَا رَجُل</a:t>
            </a:r>
            <a:r>
              <a:rPr lang="ar-SA" sz="4400" b="1" dirty="0" smtClean="0">
                <a:solidFill>
                  <a:schemeClr val="bg1"/>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a:t>
            </a:r>
            <a:r>
              <a:rPr lang="ar-EG" sz="4400" b="1" dirty="0" smtClean="0">
                <a:solidFill>
                  <a:schemeClr val="bg1"/>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 يَمْشِي بِطَرِيقٍ، وَجَدَ غُصْنَ شَوْكٍ عَلَى الطَرِيْق</a:t>
            </a:r>
            <a:r>
              <a:rPr lang="ar-SA" sz="4400" b="1" dirty="0" smtClean="0">
                <a:solidFill>
                  <a:schemeClr val="bg1"/>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a:t>
            </a:r>
            <a:r>
              <a:rPr lang="ar-EG" sz="4400" b="1" dirty="0" smtClean="0">
                <a:solidFill>
                  <a:schemeClr val="bg1"/>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 ‏‏فَأَخَّرَهُ، ‏‏فَشَكَرَ اللهُ لَهُ فَغَفَرَلَهُ. </a:t>
            </a:r>
            <a:endParaRPr lang="ms-MY" sz="4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4" name="AutoShape 9"/>
          <p:cNvSpPr>
            <a:spLocks noChangeArrowheads="1"/>
          </p:cNvSpPr>
          <p:nvPr/>
        </p:nvSpPr>
        <p:spPr bwMode="auto">
          <a:xfrm>
            <a:off x="1428728" y="295276"/>
            <a:ext cx="7286676" cy="1000132"/>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500034" y="295276"/>
            <a:ext cx="2071702" cy="928694"/>
          </a:xfrm>
          <a:prstGeom prst="snip2SameRect">
            <a:avLst>
              <a:gd name="adj1" fmla="val 10248"/>
              <a:gd name="adj2" fmla="val 10862"/>
            </a:avLst>
          </a:prstGeom>
          <a:gradFill flip="none" rotWithShape="1">
            <a:gsLst>
              <a:gs pos="5600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KEDUA</a:t>
            </a:r>
          </a:p>
        </p:txBody>
      </p:sp>
      <p:sp>
        <p:nvSpPr>
          <p:cNvPr id="6" name="Rectangle 1"/>
          <p:cNvSpPr>
            <a:spLocks noChangeArrowheads="1"/>
          </p:cNvSpPr>
          <p:nvPr/>
        </p:nvSpPr>
        <p:spPr bwMode="auto">
          <a:xfrm>
            <a:off x="0" y="4648200"/>
            <a:ext cx="9144000" cy="1569660"/>
          </a:xfrm>
          <a:prstGeom prst="rect">
            <a:avLst/>
          </a:prstGeom>
          <a:solidFill>
            <a:srgbClr val="00B0F0">
              <a:alpha val="51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Ketika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seorang</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lelaki</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melalui</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suatu</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jalan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dia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mendapati</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sebatang</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ranting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berduri</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di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atas</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jalan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itu</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lalu</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dialihnya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tepi</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maka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Allah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berterima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kasih</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kepadanya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mengampunkan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dosanya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endParaRPr kumimoji="0" lang="en-US" sz="28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912924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303093" y="332656"/>
            <a:ext cx="4648200" cy="553998"/>
          </a:xfrm>
          <a:prstGeom prst="rect">
            <a:avLst/>
          </a:prstGeom>
        </p:spPr>
        <p:txBody>
          <a:bodyPr wrap="square">
            <a:spAutoFit/>
          </a:bodyPr>
          <a:lstStyle/>
          <a:p>
            <a:pPr algn="ctr" fontAlgn="auto">
              <a:spcBef>
                <a:spcPts val="0"/>
              </a:spcBef>
              <a:spcAft>
                <a:spcPts val="0"/>
              </a:spcAft>
              <a:defRPr/>
            </a:pPr>
            <a:r>
              <a:rPr lang="en-US" sz="30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Kesimpulan</a:t>
            </a:r>
            <a:r>
              <a:rPr lang="en-US" sz="30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endParaRPr lang="en-US" sz="30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481094" y="1357342"/>
            <a:ext cx="6215106" cy="3708729"/>
          </a:xfrm>
          <a:prstGeom prst="roundRect">
            <a:avLst/>
          </a:prstGeom>
          <a:solidFill>
            <a:srgbClr val="B54F17"/>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Semua</a:t>
            </a:r>
            <a:r>
              <a:rPr lang="en-US" sz="26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6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600" b="1"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baik</a:t>
            </a:r>
            <a:r>
              <a:rPr lang="en-US" sz="26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ikhlas</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kerana</a:t>
            </a:r>
            <a:r>
              <a:rPr lang="en-US" sz="26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26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Allah </a:t>
            </a:r>
            <a:r>
              <a:rPr lang="en-US" sz="2600" b="1"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26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6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meraih</a:t>
            </a:r>
            <a:r>
              <a:rPr lang="en-US" sz="26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rahmat</a:t>
            </a:r>
            <a:r>
              <a:rPr lang="en-US" sz="26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p>
          <a:p>
            <a:pPr algn="ctr"/>
            <a:r>
              <a:rPr lang="en-US" sz="26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memudahkan</a:t>
            </a:r>
            <a:r>
              <a:rPr lang="en-US" sz="26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jalan</a:t>
            </a:r>
            <a:r>
              <a:rPr lang="en-US" sz="26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t>
            </a:r>
            <a:r>
              <a:rPr lang="en-US" sz="26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syurga</a:t>
            </a:r>
            <a:endParaRPr lang="en-US" sz="26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Chevron 4"/>
          <p:cNvSpPr/>
          <p:nvPr/>
        </p:nvSpPr>
        <p:spPr>
          <a:xfrm>
            <a:off x="1043608" y="1612068"/>
            <a:ext cx="571504" cy="642942"/>
          </a:xfrm>
          <a:prstGeom prst="chevron">
            <a:avLst/>
          </a:prstGeom>
          <a:solidFill>
            <a:srgbClr val="05ED0B"/>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prstClr val="black"/>
              </a:solidFill>
            </a:endParaRPr>
          </a:p>
        </p:txBody>
      </p:sp>
    </p:spTree>
    <p:extLst>
      <p:ext uri="{BB962C8B-B14F-4D97-AF65-F5344CB8AC3E}">
        <p14:creationId xmlns:p14="http://schemas.microsoft.com/office/powerpoint/2010/main" val="391292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8" presetClass="emph" presetSubtype="0" fill="hold" grpId="0" nodeType="withEffect">
                                  <p:stCondLst>
                                    <p:cond delay="0"/>
                                  </p:stCondLst>
                                  <p:childTnLst>
                                    <p:animRot by="43200000">
                                      <p:cBhvr>
                                        <p:cTn id="9"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14348" y="116632"/>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Baqarah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261</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131709"/>
            <a:ext cx="9144000" cy="2585323"/>
          </a:xfrm>
          <a:prstGeom prst="rect">
            <a:avLst/>
          </a:prstGeom>
          <a:solidFill>
            <a:schemeClr val="accent6">
              <a:lumMod val="75000"/>
              <a:alpha val="23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مَّثَلُ الَّذِينَ يُنفِقُونَ أَمْوَالَهُمْ فِي سَبِيلِ اللهِ كَمَثَلِ حَبَّةٍ أَنبَتَتْ سَبْعَ سَنَابِلَ فِي كُلِّ سُنبُلَةٍ مِّئَةُ حَبَّةٍ وَاللهُ يُضَاعِفُ لِمَن يَشَاء وَاللهُ وَاسِعٌ عَلِيمٌ</a:t>
            </a:r>
          </a:p>
        </p:txBody>
      </p:sp>
      <p:sp>
        <p:nvSpPr>
          <p:cNvPr id="5" name="Rectangle 1"/>
          <p:cNvSpPr>
            <a:spLocks noChangeArrowheads="1"/>
          </p:cNvSpPr>
          <p:nvPr/>
        </p:nvSpPr>
        <p:spPr bwMode="auto">
          <a:xfrm>
            <a:off x="0" y="3622844"/>
            <a:ext cx="9144000" cy="3046988"/>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Bandingan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(derma) orang-orang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membelanjakan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hartanya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pada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jalan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Allah,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ialah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sama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seperti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sebiji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benih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tumbuh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menerbitkan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tujuh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tangkai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tiap-tiap</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tangkai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itu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pula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mengandungi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seratus</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biji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Dan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ingatlah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Allah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melipat-gandakan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pahala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bagi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sesiapa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dikehendaki-Nya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Allah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Maha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Luas</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rahmat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kurnia-Nya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lagi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meliputi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ilmu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pengetahuanNya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912924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600200"/>
            <a:ext cx="9144000" cy="4524315"/>
          </a:xfrm>
          <a:prstGeom prst="rect">
            <a:avLst/>
          </a:prstGeom>
          <a:solidFill>
            <a:srgbClr val="00B0F0">
              <a:alpha val="16000"/>
            </a:srgbClr>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800" b="1" i="0" u="none" strike="noStrike" kern="0" cap="none" spc="0" normalizeH="0" baseline="0" noProof="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ea typeface="Times New Roman"/>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التّآئِبِينَ.</a:t>
            </a:r>
            <a:endParaRPr kumimoji="0" lang="en-MY" sz="4800" b="1" i="0" u="none" strike="noStrike" kern="0" cap="none" spc="0" normalizeH="0" baseline="0" noProof="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cs typeface="Traditional Arabic" pitchFamily="2" charset="-78"/>
            </a:endParaRPr>
          </a:p>
        </p:txBody>
      </p:sp>
      <p:sp>
        <p:nvSpPr>
          <p:cNvPr id="4" name="AutoShape 9"/>
          <p:cNvSpPr>
            <a:spLocks noChangeArrowheads="1"/>
          </p:cNvSpPr>
          <p:nvPr/>
        </p:nvSpPr>
        <p:spPr bwMode="auto">
          <a:xfrm>
            <a:off x="228600" y="304800"/>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3912924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593715"/>
            <a:ext cx="9144000" cy="2400657"/>
          </a:xfrm>
          <a:prstGeom prst="rect">
            <a:avLst/>
          </a:prstGeom>
          <a:solidFill>
            <a:schemeClr val="accent6">
              <a:lumMod val="75000"/>
              <a:alpha val="18000"/>
            </a:schemeClr>
          </a:solid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517702"/>
            <a:ext cx="9144000" cy="1200329"/>
          </a:xfrm>
          <a:prstGeom prst="rect">
            <a:avLst/>
          </a:prstGeom>
          <a:solidFill>
            <a:srgbClr val="00B0F0"/>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332656"/>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912924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928662" y="1500174"/>
            <a:ext cx="7215206" cy="4031873"/>
          </a:xfrm>
          <a:prstGeom prst="rect">
            <a:avLst/>
          </a:prstGeom>
          <a:noFill/>
        </p:spPr>
        <p:txBody>
          <a:bodyPr wrap="square">
            <a:spAutoFit/>
          </a:bodyPr>
          <a:lstStyle/>
          <a:p>
            <a:pPr algn="ctr">
              <a:defRPr/>
            </a:pP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Rabbal</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Aalamin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Tuhan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Memperkenankan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Doa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Orang-orang</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Yang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Taat</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Berilah</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Taufik</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Kami</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Di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Dalam</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Mentaatimu</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Ampunilah</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Kepada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Mereka</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smtClean="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Yang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Memohon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 </a:t>
            </a: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Keampunan</a:t>
            </a:r>
            <a:r>
              <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t>
            </a:r>
          </a:p>
          <a:p>
            <a:pPr algn="ctr">
              <a:defRPr/>
            </a:pPr>
            <a:r>
              <a:rPr lang="en-US" sz="3200" b="1" dirty="0" err="1">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rPr>
              <a:t>Aamiin</a:t>
            </a:r>
            <a:endParaRPr lang="en-US" sz="3200" b="1" dirty="0">
              <a:ln w="28575">
                <a:solidFill>
                  <a:schemeClr val="tx1"/>
                </a:solidFill>
              </a:ln>
              <a:solidFill>
                <a:schemeClr val="bg1"/>
              </a:solidFill>
              <a:effectLst>
                <a:glow rad="101600">
                  <a:schemeClr val="tx1">
                    <a:alpha val="60000"/>
                  </a:scheme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77846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2847317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14400" y="381000"/>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743084"/>
            <a:ext cx="9144000" cy="1862048"/>
          </a:xfrm>
          <a:prstGeom prst="rect">
            <a:avLst/>
          </a:prstGeom>
          <a:solidFill>
            <a:schemeClr val="accent6">
              <a:lumMod val="75000"/>
              <a:alpha val="21000"/>
            </a:schemeClr>
          </a:solid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010561"/>
            <a:ext cx="9144000" cy="1323439"/>
          </a:xfrm>
          <a:prstGeom prst="rect">
            <a:avLst/>
          </a:prstGeom>
          <a:solidFill>
            <a:srgbClr val="00B0F0"/>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9129246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85720" y="260648"/>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36126"/>
            <a:ext cx="9144000" cy="1938992"/>
          </a:xfrm>
          <a:prstGeom prst="rect">
            <a:avLst/>
          </a:prstGeom>
          <a:solidFill>
            <a:schemeClr val="accent6">
              <a:lumMod val="75000"/>
              <a:alpha val="24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517994"/>
            <a:ext cx="9144000" cy="2246769"/>
          </a:xfrm>
          <a:prstGeom prst="rect">
            <a:avLst/>
          </a:prstGeom>
          <a:solidFill>
            <a:srgbClr val="00B0F0"/>
          </a:solidFill>
          <a:ln w="12700">
            <a:noFill/>
          </a:ln>
        </p:spPr>
        <p:txBody>
          <a:bodyPr wrap="square">
            <a:spAutoFit/>
          </a:bodyPr>
          <a:lstStyle/>
          <a:p>
            <a:pPr algn="ctr" fontAlgn="auto">
              <a:spcBef>
                <a:spcPts val="0"/>
              </a:spcBef>
              <a:spcAft>
                <a:spcPts val="0"/>
              </a:spcAft>
              <a:defRPr/>
            </a:pP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912924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38200" y="188640"/>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02999"/>
            <a:ext cx="9144000" cy="1754326"/>
          </a:xfrm>
          <a:prstGeom prst="rect">
            <a:avLst/>
          </a:prstGeom>
          <a:solidFill>
            <a:schemeClr val="accent6">
              <a:lumMod val="75000"/>
              <a:alpha val="20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آلِهِ وَصَحْبِهِ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3693840"/>
            <a:ext cx="9144000" cy="2554545"/>
          </a:xfrm>
          <a:prstGeom prst="rect">
            <a:avLst/>
          </a:prstGeom>
          <a:solidFill>
            <a:srgbClr val="00B0F0"/>
          </a:solidFill>
          <a:ln w="57150">
            <a:noFill/>
          </a:ln>
        </p:spPr>
        <p:txBody>
          <a:bodyPr wrap="square">
            <a:spAutoFit/>
          </a:bodyPr>
          <a:lstStyle/>
          <a:p>
            <a:pPr algn="ctr">
              <a:defRPr/>
            </a:pP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32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600200" y="289952"/>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990543"/>
            <a:ext cx="9144000" cy="2246769"/>
          </a:xfrm>
          <a:prstGeom prst="rect">
            <a:avLst/>
          </a:prstGeom>
          <a:solidFill>
            <a:srgbClr val="00B0F0"/>
          </a:solidFill>
          <a:ln w="57150">
            <a:noFill/>
          </a:ln>
        </p:spPr>
        <p:txBody>
          <a:bodyPr wrap="square">
            <a:spAutoFit/>
          </a:bodyPr>
          <a:lstStyle/>
          <a:p>
            <a:pPr algn="ctr">
              <a:defRPr/>
            </a:pP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bersegeralah</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memperolehi</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keredhaan</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rahmatnya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mengerjakan</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kebaikan</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jauhi</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rPr>
              <a:t>lah</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rPr>
              <a:t>daripada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rPr>
              <a:t>aktiviti</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rPr>
              <a:t> yang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rPr>
              <a:t>sia-sia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rPr>
              <a:t>kerana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rPr>
              <a:t>ianya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rPr>
              <a:t>daripada</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rPr>
              <a:t> </a:t>
            </a:r>
            <a:r>
              <a:rPr lang="en-US" sz="2800" b="1" dirty="0" err="1"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rPr>
              <a:t>syaitan</a:t>
            </a:r>
            <a:r>
              <a:rPr lang="en-US"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rPr>
              <a:t>.</a:t>
            </a:r>
            <a:endParaRPr lang="ms-MY" sz="2800" b="1" dirty="0" smtClean="0">
              <a:ln w="18415" cmpd="sng">
                <a:solidFill>
                  <a:sysClr val="windowText" lastClr="000000"/>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179527"/>
            <a:ext cx="9144000" cy="2585323"/>
          </a:xfrm>
          <a:prstGeom prst="rect">
            <a:avLst/>
          </a:prstGeom>
          <a:solidFill>
            <a:srgbClr val="FF9900">
              <a:alpha val="23000"/>
            </a:srgb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اتَّقُوْا اللهَ تَعَالَى، وَسَارِعُوا إلِىَ مَرْضَاةِ الله وَرَحْمَتِهِ بِفِعْلِ الْخَيْرَاتِ، وَأَعْرِضُوا عَنِ اللَّغْوِ، فَإِنَّهُ مِنَ الشَّيْطَانِ.</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val="8139656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59740"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81128"/>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200" dirty="0" err="1">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dan</a:t>
            </a:r>
            <a:r>
              <a:rPr lang="en-US" sz="2200" dirty="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200" dirty="0" err="1">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salam</a:t>
            </a:r>
            <a:r>
              <a:rPr lang="en-US" sz="2200" dirty="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200" dirty="0" err="1">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kepada</a:t>
            </a:r>
            <a:r>
              <a:rPr lang="en-US" sz="2200" dirty="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200" dirty="0" err="1">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Rasulullah</a:t>
            </a:r>
            <a:r>
              <a:rPr lang="en-US" sz="2200" dirty="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200" dirty="0" err="1">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s.a.w</a:t>
            </a:r>
            <a:r>
              <a:rPr lang="en-US" sz="2200" dirty="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77119104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560371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789653"/>
            <a:ext cx="9144000" cy="4585871"/>
          </a:xfrm>
          <a:prstGeom prst="rect">
            <a:avLst/>
          </a:prstGeom>
          <a:noFill/>
        </p:spPr>
        <p:txBody>
          <a:bodyPr wrap="square">
            <a:spAutoFit/>
          </a:bodyPr>
          <a:lstStyle/>
          <a:p>
            <a:pPr algn="ctr" rtl="1"/>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a:solidFill>
                  <a:prstClr val="black"/>
                </a:solidFill>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Enkau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40058398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5" name="Rectangle 4"/>
          <p:cNvSpPr/>
          <p:nvPr/>
        </p:nvSpPr>
        <p:spPr>
          <a:xfrm>
            <a:off x="179512" y="1750164"/>
            <a:ext cx="8784976" cy="2123658"/>
          </a:xfrm>
          <a:prstGeom prst="rect">
            <a:avLst/>
          </a:prstGeom>
        </p:spPr>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35496" y="4077072"/>
            <a:ext cx="8991600" cy="2677656"/>
          </a:xfrm>
          <a:prstGeom prst="rect">
            <a:avLst/>
          </a:prstGeom>
          <a:solidFill>
            <a:srgbClr val="00B0F0">
              <a:alpha val="43000"/>
            </a:srgbClr>
          </a:solidFill>
        </p:spPr>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136374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66696" y="332362"/>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84246"/>
            <a:ext cx="9144000" cy="1938992"/>
          </a:xfrm>
          <a:prstGeom prst="rect">
            <a:avLst/>
          </a:prstGeom>
          <a:solidFill>
            <a:schemeClr val="accent6">
              <a:lumMod val="75000"/>
              <a:alpha val="20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062551"/>
            <a:ext cx="9144000" cy="2246769"/>
          </a:xfrm>
          <a:prstGeom prst="rect">
            <a:avLst/>
          </a:prstGeom>
          <a:solidFill>
            <a:srgbClr val="00B0F0"/>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penghulu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9129246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890708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8456038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711836"/>
            <a:ext cx="8572527" cy="4093428"/>
          </a:xfrm>
          <a:prstGeom prst="rect">
            <a:avLst/>
          </a:prstGeom>
          <a:noFill/>
          <a:ln w="9525">
            <a:noFill/>
            <a:miter lim="800000"/>
            <a:headEnd/>
            <a:tailEnd/>
          </a:ln>
          <a:effectLst>
            <a:prstShdw prst="shdw17" dist="17961" dir="2700000">
              <a:schemeClr val="bg2"/>
            </a:prstShdw>
          </a:effectLst>
        </p:spPr>
        <p:txBody>
          <a:bodyPr wrap="square">
            <a:spAutoFit/>
          </a:bodyPr>
          <a:lstStyle/>
          <a:p>
            <a:pPr algn="ct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ampunilah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ibubapa</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yang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kasihi</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masukkanlah</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mereka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kalangan</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orang-orang yang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dikurniakan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rahmat</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barakah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hinggan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kurniakanlah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taufik</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hidayah</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ahli</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keluarga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umat</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seluruhnya</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agar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sentiasa</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berpegang</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teguh</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dengan</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ajaran</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dibawa</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oleh</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baginda</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26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SAW. </a:t>
            </a:r>
            <a:endParaRPr lang="ms-MY"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1462401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179512" y="1196752"/>
            <a:ext cx="8735886" cy="5693866"/>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endPar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4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rtl="1">
              <a:defRPr/>
            </a:pPr>
            <a:r>
              <a:rPr lang="ar-SA"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endParaRPr lang="en-US"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val="41332779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7" name="Rectangle 6"/>
          <p:cNvSpPr/>
          <p:nvPr/>
        </p:nvSpPr>
        <p:spPr>
          <a:xfrm>
            <a:off x="619156" y="514336"/>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8" name="Rectangle 7"/>
          <p:cNvSpPr/>
          <p:nvPr/>
        </p:nvSpPr>
        <p:spPr>
          <a:xfrm>
            <a:off x="214283" y="1762206"/>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9666399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85756" y="714357"/>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Maka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Maha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Agung</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Tree>
    <p:extLst>
      <p:ext uri="{BB962C8B-B14F-4D97-AF65-F5344CB8AC3E}">
        <p14:creationId xmlns:p14="http://schemas.microsoft.com/office/powerpoint/2010/main" val="10027620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481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28610" y="188640"/>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77590"/>
            <a:ext cx="9144000" cy="1754326"/>
          </a:xfrm>
          <a:prstGeom prst="rect">
            <a:avLst/>
          </a:prstGeom>
          <a:solidFill>
            <a:schemeClr val="accent6">
              <a:lumMod val="75000"/>
              <a:alpha val="20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آلِهِ وَصَحْبِهِ 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174858"/>
            <a:ext cx="9144000" cy="2062103"/>
          </a:xfrm>
          <a:prstGeom prst="rect">
            <a:avLst/>
          </a:prstGeom>
          <a:solidFill>
            <a:srgbClr val="00B0F0"/>
          </a:solidFill>
          <a:ln w="57150">
            <a:noFill/>
          </a:ln>
        </p:spPr>
        <p:txBody>
          <a:bodyPr wrap="square">
            <a:spAutoFit/>
          </a:bodyPr>
          <a:lstStyle/>
          <a:p>
            <a:pPr algn="ctr">
              <a:defRPr/>
            </a:pP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32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912924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295400" y="332656"/>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687885"/>
            <a:ext cx="9144032" cy="1692771"/>
          </a:xfrm>
          <a:prstGeom prst="rect">
            <a:avLst/>
          </a:prstGeom>
          <a:solidFill>
            <a:schemeClr val="accent6">
              <a:lumMod val="75000"/>
              <a:alpha val="21000"/>
            </a:schemeClr>
          </a:solidFill>
        </p:spPr>
        <p:txBody>
          <a:bodyPr wrap="square">
            <a:spAutoFit/>
          </a:bodyPr>
          <a:lstStyle/>
          <a:p>
            <a:pPr algn="ctr" rtl="1">
              <a:defRPr/>
            </a:pPr>
            <a:r>
              <a:rPr lang="ar-EG" sz="52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اتَّقُواللهَ حَقَّ تُقَاتِهِ، وَأَعِدُّوا الْعُدَّةَ لِيَوْمِ الْحِسَابِ يَوْمَ تُجْزَى كُلُّ نَفْسٍ </a:t>
            </a:r>
            <a:r>
              <a:rPr lang="ar-SA" sz="52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بِ</a:t>
            </a:r>
            <a:r>
              <a:rPr lang="ar-EG" sz="52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مَا كَسَبَتْ.</a:t>
            </a:r>
            <a:endParaRPr lang="en-US" sz="52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TextBox 4"/>
          <p:cNvSpPr txBox="1"/>
          <p:nvPr/>
        </p:nvSpPr>
        <p:spPr>
          <a:xfrm>
            <a:off x="0" y="4104199"/>
            <a:ext cx="9144000" cy="2400657"/>
          </a:xfrm>
          <a:prstGeom prst="rect">
            <a:avLst/>
          </a:prstGeom>
          <a:solidFill>
            <a:srgbClr val="00B0F0"/>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ertaqwalah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kamu</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dengan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sebenar-benarnya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bersedia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berbekallah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dengan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sebaik-baiknya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bagi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menghadapi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hari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perhitungan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hari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dimana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setiap</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orang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akan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mendapat</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ganjaran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balasan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berdasarkan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apa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diusahakan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semasa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hidupnya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di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dunia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val="3912924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28662" y="332656"/>
            <a:ext cx="7215238" cy="553998"/>
          </a:xfrm>
          <a:prstGeom prst="rect">
            <a:avLst/>
          </a:prstGeom>
        </p:spPr>
        <p:txBody>
          <a:bodyPr wrap="square">
            <a:spAutoFit/>
          </a:bodyPr>
          <a:lstStyle/>
          <a:p>
            <a:pPr algn="ct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Tipu</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muslihat</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Iblis</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428596" y="1761416"/>
            <a:ext cx="8215370" cy="785818"/>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Menggoda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Nabi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Adam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Hawwa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a.s</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Snip Same Side Corner Rectangle 4"/>
          <p:cNvSpPr/>
          <p:nvPr/>
        </p:nvSpPr>
        <p:spPr>
          <a:xfrm>
            <a:off x="1142976" y="3190176"/>
            <a:ext cx="7429552" cy="1571636"/>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Sehingga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kedua-duanya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diperintahkan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keluar</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daripada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syurga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Pentagon 5"/>
          <p:cNvSpPr/>
          <p:nvPr/>
        </p:nvSpPr>
        <p:spPr>
          <a:xfrm rot="5400000">
            <a:off x="7500958" y="2832986"/>
            <a:ext cx="1143008" cy="285752"/>
          </a:xfrm>
          <a:prstGeom prst="homePlate">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7" name="Down Arrow 6"/>
          <p:cNvSpPr/>
          <p:nvPr/>
        </p:nvSpPr>
        <p:spPr>
          <a:xfrm>
            <a:off x="5143504" y="4547498"/>
            <a:ext cx="3487034" cy="1357322"/>
          </a:xfrm>
          <a:prstGeom prst="downArrow">
            <a:avLst/>
          </a:prstGeom>
          <a:solidFill>
            <a:schemeClr val="bg1"/>
          </a:solidFill>
          <a:ln>
            <a:solidFill>
              <a:srgbClr val="00B0F0"/>
            </a:solidFill>
          </a:ln>
          <a:effectLst>
            <a:glow rad="139700">
              <a:srgbClr val="481F6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2924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85786" y="116632"/>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Baqarah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35</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07837"/>
            <a:ext cx="9144000" cy="2400657"/>
          </a:xfrm>
          <a:prstGeom prst="rect">
            <a:avLst/>
          </a:prstGeom>
          <a:solidFill>
            <a:schemeClr val="accent6">
              <a:lumMod val="75000"/>
              <a:alpha val="23000"/>
            </a:schemeClr>
          </a:solidFill>
        </p:spPr>
        <p:txBody>
          <a:bodyPr wrap="square">
            <a:spAutoFit/>
          </a:bodyPr>
          <a:lstStyle/>
          <a:p>
            <a:pPr algn="ctr"/>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وَقُلْنَا يَا آدَمُ اسْكُنْ أَنتَ وَزَوْجُكَ الْجَنَّةَ وَكُلاَ مِنْهَا رَغَداً حَيْثُ شِئْتُمَا وَلاَ تَقْرَبَا هَـذِهِ الشَّجَرَةَ فَتَكُونَا مِنَ الْظَّالِمِينَ</a:t>
            </a:r>
            <a:endParaRPr lang="ms-MY" sz="5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0" y="4023414"/>
            <a:ext cx="9144000" cy="2308324"/>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 kami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berfirman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Wahai</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Adam!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Diamilah</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engkau</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isterimu</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dalam</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syurga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makanlah</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dari</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makanannya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sepuasnya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apa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sahaja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kamu</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berdua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sukai</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janganlah</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kamu</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hampiri</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pokok</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ini</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jika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kamu</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menghampirinya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maka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akan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menjadilah</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kamu</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dari</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golongan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orang yang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zalim</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endParaRPr kumimoji="0" lang="en-US" sz="28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912924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16632"/>
            <a:ext cx="9144000" cy="923330"/>
          </a:xfrm>
          <a:prstGeom prst="rect">
            <a:avLst/>
          </a:prstGeom>
        </p:spPr>
        <p:txBody>
          <a:bodyPr wrap="square">
            <a:spAutoFit/>
          </a:bodyPr>
          <a:lstStyle/>
          <a:p>
            <a:pPr algn="ctr"/>
            <a:r>
              <a:rPr lang="en-US" sz="27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7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Hakikatnya</a:t>
            </a:r>
            <a:r>
              <a:rPr lang="en-US" sz="27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7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7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7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adalah</a:t>
            </a:r>
            <a:r>
              <a:rPr lang="en-US" sz="27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7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keturunan</a:t>
            </a:r>
            <a:r>
              <a:rPr lang="en-US" sz="27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7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Nabi</a:t>
            </a:r>
            <a:r>
              <a:rPr lang="en-US" sz="27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Adam </a:t>
            </a:r>
            <a:r>
              <a:rPr lang="en-US" sz="27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7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7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Hawwa</a:t>
            </a:r>
            <a:r>
              <a:rPr lang="en-US" sz="27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7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pernah</a:t>
            </a:r>
            <a:r>
              <a:rPr lang="en-US" sz="27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7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tinggal</a:t>
            </a:r>
            <a:r>
              <a:rPr lang="en-US" sz="27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7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syurga</a:t>
            </a:r>
            <a:endParaRPr lang="en-US" sz="27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AutoShape 9"/>
          <p:cNvSpPr>
            <a:spLocks noChangeArrowheads="1"/>
          </p:cNvSpPr>
          <p:nvPr/>
        </p:nvSpPr>
        <p:spPr bwMode="auto">
          <a:xfrm>
            <a:off x="1500166" y="1534562"/>
            <a:ext cx="7072362" cy="1153838"/>
          </a:xfrm>
          <a:prstGeom prst="roundRect">
            <a:avLst>
              <a:gd name="adj" fmla="val 16667"/>
            </a:avLst>
          </a:prstGeom>
          <a:solidFill>
            <a:srgbClr val="C00000">
              <a:alpha val="26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Kita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harus</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mewarisi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kembali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tempat</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asal</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moyang</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kita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iaitu</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syurga</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Down Arrow 4"/>
          <p:cNvSpPr/>
          <p:nvPr/>
        </p:nvSpPr>
        <p:spPr>
          <a:xfrm rot="16200000">
            <a:off x="899943" y="1074046"/>
            <a:ext cx="783219" cy="1440160"/>
          </a:xfrm>
          <a:prstGeom prst="downArrow">
            <a:avLst/>
          </a:prstGeom>
          <a:solidFill>
            <a:schemeClr val="bg1"/>
          </a:solidFill>
          <a:ln>
            <a:solidFill>
              <a:srgbClr val="7B25AB"/>
            </a:solidFill>
          </a:ln>
          <a:effectLst>
            <a:glow rad="139700">
              <a:srgbClr val="481F6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4-Point Star 5"/>
          <p:cNvSpPr/>
          <p:nvPr/>
        </p:nvSpPr>
        <p:spPr>
          <a:xfrm rot="3137189">
            <a:off x="440859" y="1283972"/>
            <a:ext cx="778317" cy="1092418"/>
          </a:xfrm>
          <a:prstGeom prst="star4">
            <a:avLst/>
          </a:prstGeom>
          <a:solidFill>
            <a:srgbClr val="FFFF00"/>
          </a:solidFill>
          <a:ln>
            <a:solidFill>
              <a:srgbClr val="00CC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9"/>
          <p:cNvSpPr>
            <a:spLocks noChangeArrowheads="1"/>
          </p:cNvSpPr>
          <p:nvPr/>
        </p:nvSpPr>
        <p:spPr bwMode="auto">
          <a:xfrm>
            <a:off x="1483141" y="3034760"/>
            <a:ext cx="7072362" cy="1582466"/>
          </a:xfrm>
          <a:prstGeom prst="roundRect">
            <a:avLst>
              <a:gd name="adj" fmla="val 16667"/>
            </a:avLst>
          </a:prstGeom>
          <a:solidFill>
            <a:srgbClr val="C00000">
              <a:alpha val="26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Allah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menjanjikan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syurga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keturunan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nabi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Adam yang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mematuhi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hidayah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8" name="Down Arrow 7"/>
          <p:cNvSpPr/>
          <p:nvPr/>
        </p:nvSpPr>
        <p:spPr>
          <a:xfrm rot="16200000">
            <a:off x="954355" y="3272142"/>
            <a:ext cx="783219" cy="1440160"/>
          </a:xfrm>
          <a:prstGeom prst="downArrow">
            <a:avLst/>
          </a:prstGeom>
          <a:solidFill>
            <a:schemeClr val="bg1"/>
          </a:solidFill>
          <a:ln>
            <a:solidFill>
              <a:srgbClr val="7B25AB"/>
            </a:solidFill>
          </a:ln>
          <a:effectLst>
            <a:glow rad="139700">
              <a:srgbClr val="481F6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4-Point Star 8"/>
          <p:cNvSpPr/>
          <p:nvPr/>
        </p:nvSpPr>
        <p:spPr>
          <a:xfrm rot="3137189">
            <a:off x="423834" y="3500444"/>
            <a:ext cx="778317" cy="1092418"/>
          </a:xfrm>
          <a:prstGeom prst="star4">
            <a:avLst/>
          </a:prstGeom>
          <a:solidFill>
            <a:srgbClr val="FFFF00"/>
          </a:solidFill>
          <a:ln>
            <a:solidFill>
              <a:srgbClr val="00CC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a:off x="4857752" y="4402912"/>
            <a:ext cx="3487034" cy="1357322"/>
          </a:xfrm>
          <a:prstGeom prst="downArrow">
            <a:avLst/>
          </a:prstGeom>
          <a:solidFill>
            <a:schemeClr val="bg1"/>
          </a:solidFill>
          <a:ln>
            <a:solidFill>
              <a:srgbClr val="7B25AB"/>
            </a:solidFill>
          </a:ln>
          <a:effectLst>
            <a:glow rad="139700">
              <a:srgbClr val="481F6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2924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1462</Words>
  <Application>Microsoft Office PowerPoint</Application>
  <PresentationFormat>On-screen Show (4:3)</PresentationFormat>
  <Paragraphs>125</Paragraphs>
  <Slides>36</Slides>
  <Notes>0</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Office Theme</vt:lpstr>
      <vt:lpstr>4_Office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wanshahril</cp:lastModifiedBy>
  <cp:revision>13</cp:revision>
  <dcterms:created xsi:type="dcterms:W3CDTF">2015-03-12T03:42:23Z</dcterms:created>
  <dcterms:modified xsi:type="dcterms:W3CDTF">2015-03-22T00:39:23Z</dcterms:modified>
</cp:coreProperties>
</file>